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76" r:id="rId3"/>
    <p:sldId id="257" r:id="rId4"/>
    <p:sldId id="275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04"/>
    <p:restoredTop sz="94590"/>
  </p:normalViewPr>
  <p:slideViewPr>
    <p:cSldViewPr snapToGrid="0">
      <p:cViewPr varScale="1">
        <p:scale>
          <a:sx n="176" d="100"/>
          <a:sy n="176" d="100"/>
        </p:scale>
        <p:origin x="200" y="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21239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d4eea4890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d4eea4890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d49e3d3a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d49e3d3a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d3a1c3c4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d3a1c3c4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d3a1c3c4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d3a1c3c4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d49e3d3a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d49e3d3a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d3a1c3c4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d3a1c3c4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d3a1c3c4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d3a1c3c4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d3a1c3c4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d3a1c3c4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/>
              <a:t>acknowledgements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d3a1c3c4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d3a1c3c4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2cffaee6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2cffaee6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d4eea4890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d4eea4890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218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96d68c2a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96d68c2a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d4eea4890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d4eea4890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26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d3a1c3c4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d3a1c3c4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d3a1c3c4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d3a1c3c4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d49e3d3a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d49e3d3a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d3a1c3c4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d3a1c3c4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d3a1c3c4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d3a1c3c4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12229" y="2381864"/>
            <a:ext cx="8809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825" tIns="37425" rIns="74825" bIns="3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 b="1" dirty="0">
                <a:solidFill>
                  <a:srgbClr val="FFFFFF"/>
                </a:solidFill>
              </a:rPr>
              <a:t>Satellite Ground Station in Gdańsk</a:t>
            </a:r>
            <a:endParaRPr sz="3200" b="1" dirty="0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1371200" y="4356801"/>
            <a:ext cx="6400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825" tIns="37425" rIns="74825" bIns="3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 b="1" dirty="0">
                <a:solidFill>
                  <a:srgbClr val="FFFFFF"/>
                </a:solidFill>
              </a:rPr>
              <a:t>Space and Satellite Technologies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 b="1" dirty="0">
                <a:solidFill>
                  <a:srgbClr val="FFFFFF"/>
                </a:solidFill>
              </a:rPr>
              <a:t>14 January </a:t>
            </a:r>
            <a:r>
              <a:rPr lang="pl" sz="1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pl" sz="1000" b="1" dirty="0">
                <a:solidFill>
                  <a:srgbClr val="FFFFFF"/>
                </a:solidFill>
              </a:rPr>
              <a:t>20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4857" y="342752"/>
            <a:ext cx="1347172" cy="135854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563350" y="3387144"/>
            <a:ext cx="6015900" cy="96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>
                <a:solidFill>
                  <a:srgbClr val="FFFFFF"/>
                </a:solidFill>
              </a:rPr>
              <a:t>Sławomir Figiel           Tomasz Mrugalski           Ewelina Omernik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>
                <a:solidFill>
                  <a:srgbClr val="FFFFFF"/>
                </a:solidFill>
              </a:rPr>
              <a:t>     software developer          project manager,           analyst / designer</a:t>
            </a:r>
            <a:br>
              <a:rPr lang="pl" dirty="0">
                <a:solidFill>
                  <a:srgbClr val="FFFFFF"/>
                </a:solidFill>
              </a:rPr>
            </a:br>
            <a:r>
              <a:rPr lang="pl" dirty="0">
                <a:solidFill>
                  <a:srgbClr val="FFFFFF"/>
                </a:solidFill>
              </a:rPr>
              <a:t>                                            hardware engineer</a:t>
            </a:r>
          </a:p>
        </p:txBody>
      </p:sp>
      <p:pic>
        <p:nvPicPr>
          <p:cNvPr id="3078" name="Picture 6" descr="https://upload.wikimedia.org/wikipedia/commons/thumb/8/8c/Logo_Pg_en.jpg/1600px-Logo_Pg_en.jpg">
            <a:extLst>
              <a:ext uri="{FF2B5EF4-FFF2-40B4-BE49-F238E27FC236}">
                <a16:creationId xmlns:a16="http://schemas.microsoft.com/office/drawing/2014/main" id="{2FC164FD-A575-CE46-B251-2C2E51BDD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7" t="24814" r="29304" b="35741"/>
          <a:stretch/>
        </p:blipFill>
        <p:spPr bwMode="auto">
          <a:xfrm>
            <a:off x="328212" y="342752"/>
            <a:ext cx="2085975" cy="141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1: Predict satellite fly-over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938" y="754475"/>
            <a:ext cx="8098123" cy="431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2: Tune SDR to transmission frequency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37492" y="640325"/>
            <a:ext cx="3835969" cy="40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90026" y="359025"/>
            <a:ext cx="4191516" cy="40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2991" y="785125"/>
            <a:ext cx="6638018" cy="40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3: Decode transmission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06875"/>
            <a:ext cx="8839196" cy="3969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7477" y="635350"/>
            <a:ext cx="3184825" cy="4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4: Upload to content server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00" y="1148926"/>
            <a:ext cx="7293776" cy="293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28EC90-6014-6E47-B574-4BE73AAB9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801" y="1836057"/>
            <a:ext cx="5963085" cy="3248932"/>
          </a:xfrm>
          <a:prstGeom prst="rect">
            <a:avLst/>
          </a:prstGeom>
        </p:spPr>
      </p:pic>
      <p:sp>
        <p:nvSpPr>
          <p:cNvPr id="7" name="Google Shape;178;p28">
            <a:extLst>
              <a:ext uri="{FF2B5EF4-FFF2-40B4-BE49-F238E27FC236}">
                <a16:creationId xmlns:a16="http://schemas.microsoft.com/office/drawing/2014/main" id="{A32603B4-6024-C340-B651-D9985977F2A5}"/>
              </a:ext>
            </a:extLst>
          </p:cNvPr>
          <p:cNvSpPr txBox="1"/>
          <p:nvPr/>
        </p:nvSpPr>
        <p:spPr>
          <a:xfrm>
            <a:off x="5389738" y="218407"/>
            <a:ext cx="3754262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https://satnogs.klub.com.pl/</a:t>
            </a:r>
            <a:endParaRPr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5: Profit!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62" y="754475"/>
            <a:ext cx="8225817" cy="43052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DB7B12-A278-6F45-A480-1427E8F05820}"/>
              </a:ext>
            </a:extLst>
          </p:cNvPr>
          <p:cNvSpPr txBox="1"/>
          <p:nvPr/>
        </p:nvSpPr>
        <p:spPr>
          <a:xfrm>
            <a:off x="660400" y="437680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854km, sun-synchronous</a:t>
            </a:r>
          </a:p>
          <a:p>
            <a:r>
              <a:rPr lang="en-GB" dirty="0"/>
              <a:t>4km/</a:t>
            </a:r>
            <a:r>
              <a:rPr lang="en-GB" dirty="0" err="1"/>
              <a:t>pix</a:t>
            </a:r>
            <a:endParaRPr lang="en-GB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75" y="754475"/>
            <a:ext cx="4593925" cy="19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925" y="1592825"/>
            <a:ext cx="5382076" cy="355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311700" y="2746775"/>
            <a:ext cx="9282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</a:rPr>
              <a:t>Concept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7829375" y="1141575"/>
            <a:ext cx="11184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</a:rPr>
              <a:t>Realization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 rotWithShape="1">
          <a:blip r:embed="rId4">
            <a:alphaModFix/>
          </a:blip>
          <a:srcRect r="28005" b="16163"/>
          <a:stretch/>
        </p:blipFill>
        <p:spPr>
          <a:xfrm>
            <a:off x="4151650" y="1061800"/>
            <a:ext cx="4937324" cy="32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Troubleshooting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425" y="732025"/>
            <a:ext cx="4099362" cy="39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2515307" y="3549125"/>
            <a:ext cx="1651200" cy="34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</a:rPr>
              <a:t>Prototype antenna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2427857" y="934000"/>
            <a:ext cx="1826100" cy="34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</a:rPr>
              <a:t>Broken new antenna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5944696" y="591700"/>
            <a:ext cx="2536200" cy="34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</a:rPr>
              <a:t>SWR measurements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298821" y="212192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steps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677175" y="2472950"/>
            <a:ext cx="43827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7"/>
          <p:cNvSpPr txBox="1"/>
          <p:nvPr/>
        </p:nvSpPr>
        <p:spPr>
          <a:xfrm>
            <a:off x="821725" y="2602299"/>
            <a:ext cx="7182600" cy="234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Publish on Github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Better code and improve web interface</a:t>
            </a: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Connect to SATNOG network</a:t>
            </a: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Switch to directional antenna</a:t>
            </a: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Switch to UHF, S and X band</a:t>
            </a: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Cooperation with amateur Cubesat projects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6" name="Google Shape;170;p27">
            <a:extLst>
              <a:ext uri="{FF2B5EF4-FFF2-40B4-BE49-F238E27FC236}">
                <a16:creationId xmlns:a16="http://schemas.microsoft.com/office/drawing/2014/main" id="{8284C3DA-5C2E-1B42-939A-F2745E95C550}"/>
              </a:ext>
            </a:extLst>
          </p:cNvPr>
          <p:cNvSpPr txBox="1">
            <a:spLocks/>
          </p:cNvSpPr>
          <p:nvPr/>
        </p:nvSpPr>
        <p:spPr>
          <a:xfrm>
            <a:off x="298821" y="95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l-PL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</p:txBody>
      </p:sp>
      <p:sp>
        <p:nvSpPr>
          <p:cNvPr id="7" name="Google Shape;172;p27">
            <a:extLst>
              <a:ext uri="{FF2B5EF4-FFF2-40B4-BE49-F238E27FC236}">
                <a16:creationId xmlns:a16="http://schemas.microsoft.com/office/drawing/2014/main" id="{7EF98C6B-369B-3A4F-8EDB-E7C4A570C93A}"/>
              </a:ext>
            </a:extLst>
          </p:cNvPr>
          <p:cNvSpPr txBox="1"/>
          <p:nvPr/>
        </p:nvSpPr>
        <p:spPr>
          <a:xfrm>
            <a:off x="821725" y="636695"/>
            <a:ext cx="7182600" cy="1596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First satellite ground station in northern Poland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Research data gathering started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 dirty="0">
                <a:solidFill>
                  <a:srgbClr val="FFFFFF"/>
                </a:solidFill>
              </a:rPr>
              <a:t>100% open source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endParaRPr lang="pl"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/>
        </p:nvSpPr>
        <p:spPr>
          <a:xfrm>
            <a:off x="1882625" y="4330175"/>
            <a:ext cx="52344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https://satnogs.klub.com.pl/</a:t>
            </a: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70BD09A-299F-7147-8C5B-E29CCDB0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0064C9F-07A5-1E4C-9C35-EF9478A9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Motivation</a:t>
            </a:r>
          </a:p>
          <a:p>
            <a:r>
              <a:rPr lang="en-GB" dirty="0">
                <a:solidFill>
                  <a:schemeClr val="bg1"/>
                </a:solidFill>
              </a:rPr>
              <a:t>Project schedule</a:t>
            </a:r>
          </a:p>
          <a:p>
            <a:r>
              <a:rPr lang="en-GB" dirty="0">
                <a:solidFill>
                  <a:schemeClr val="bg1"/>
                </a:solidFill>
              </a:rPr>
              <a:t>Project Design &amp; Architecture</a:t>
            </a:r>
          </a:p>
          <a:p>
            <a:r>
              <a:rPr lang="en-GB" dirty="0">
                <a:solidFill>
                  <a:schemeClr val="bg1"/>
                </a:solidFill>
              </a:rPr>
              <a:t>Hardware selection (antennas)</a:t>
            </a:r>
          </a:p>
          <a:p>
            <a:r>
              <a:rPr lang="en-GB" dirty="0">
                <a:solidFill>
                  <a:schemeClr val="bg1"/>
                </a:solidFill>
              </a:rPr>
              <a:t>Software for receiving process</a:t>
            </a:r>
          </a:p>
          <a:p>
            <a:r>
              <a:rPr lang="en-GB" dirty="0">
                <a:solidFill>
                  <a:schemeClr val="bg1"/>
                </a:solidFill>
              </a:rPr>
              <a:t>Tough problems we faced</a:t>
            </a:r>
          </a:p>
          <a:p>
            <a:r>
              <a:rPr lang="en-GB" dirty="0">
                <a:solidFill>
                  <a:schemeClr val="bg1"/>
                </a:solidFill>
              </a:rPr>
              <a:t>Summary, next steps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202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139250" y="259000"/>
            <a:ext cx="6865500" cy="14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Long term objective: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Help building Polish space ecosystem</a:t>
            </a:r>
            <a:br>
              <a:rPr lang="pl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l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by providing data downlink service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275350" y="2753500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goals: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3239675"/>
            <a:ext cx="5678400" cy="17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Design, implementation and operation of a ground station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Omnidirectional antenna (fixed)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UHF or VHF bandwidth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SDR (Software Defined Radio)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Embedded platform (Raspberry Pi)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33E100E-B8CA-F643-BCA6-AA250927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9486"/>
            <a:ext cx="8520600" cy="56605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Project Schedule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566CDF-46A5-8847-959F-EA92C77BE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053614"/>
              </p:ext>
            </p:extLst>
          </p:nvPr>
        </p:nvGraphicFramePr>
        <p:xfrm>
          <a:off x="2282306" y="1101852"/>
          <a:ext cx="4579387" cy="3711422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427536">
                  <a:extLst>
                    <a:ext uri="{9D8B030D-6E8A-4147-A177-3AD203B41FA5}">
                      <a16:colId xmlns:a16="http://schemas.microsoft.com/office/drawing/2014/main" val="210418094"/>
                    </a:ext>
                  </a:extLst>
                </a:gridCol>
                <a:gridCol w="2984519">
                  <a:extLst>
                    <a:ext uri="{9D8B030D-6E8A-4147-A177-3AD203B41FA5}">
                      <a16:colId xmlns:a16="http://schemas.microsoft.com/office/drawing/2014/main" val="493386554"/>
                    </a:ext>
                  </a:extLst>
                </a:gridCol>
                <a:gridCol w="1167332">
                  <a:extLst>
                    <a:ext uri="{9D8B030D-6E8A-4147-A177-3AD203B41FA5}">
                      <a16:colId xmlns:a16="http://schemas.microsoft.com/office/drawing/2014/main" val="347255634"/>
                    </a:ext>
                  </a:extLst>
                </a:gridCol>
              </a:tblGrid>
              <a:tr h="1379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No.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Task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Deadline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extLst>
                  <a:ext uri="{0D108BD9-81ED-4DB2-BD59-A6C34878D82A}">
                    <a16:rowId xmlns:a16="http://schemas.microsoft.com/office/drawing/2014/main" val="3489081591"/>
                  </a:ext>
                </a:extLst>
              </a:tr>
              <a:tr h="5974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effectLst/>
                        </a:rPr>
                        <a:t>1</a:t>
                      </a:r>
                      <a:endParaRPr lang="pl-PL" sz="1600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baseline="0" dirty="0">
                          <a:effectLst/>
                        </a:rPr>
                        <a:t>Feasibility study</a:t>
                      </a:r>
                      <a:endParaRPr lang="pl-PL" sz="1600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2019-10-17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extLst>
                  <a:ext uri="{0D108BD9-81ED-4DB2-BD59-A6C34878D82A}">
                    <a16:rowId xmlns:a16="http://schemas.microsoft.com/office/drawing/2014/main" val="711234419"/>
                  </a:ext>
                </a:extLst>
              </a:tr>
              <a:tr h="5974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2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baseline="0" dirty="0">
                          <a:effectLst/>
                        </a:rPr>
                        <a:t>Hardware acquisition</a:t>
                      </a:r>
                      <a:endParaRPr lang="pl-PL" sz="1600" b="1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2019-11-07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extLst>
                  <a:ext uri="{0D108BD9-81ED-4DB2-BD59-A6C34878D82A}">
                    <a16:rowId xmlns:a16="http://schemas.microsoft.com/office/drawing/2014/main" val="1229990397"/>
                  </a:ext>
                </a:extLst>
              </a:tr>
              <a:tr h="5974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3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baseline="0" dirty="0">
                          <a:effectLst/>
                        </a:rPr>
                        <a:t>System integration</a:t>
                      </a:r>
                      <a:endParaRPr lang="pl-PL" sz="1600" b="1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2019-11-14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extLst>
                  <a:ext uri="{0D108BD9-81ED-4DB2-BD59-A6C34878D82A}">
                    <a16:rowId xmlns:a16="http://schemas.microsoft.com/office/drawing/2014/main" val="3260954643"/>
                  </a:ext>
                </a:extLst>
              </a:tr>
              <a:tr h="4442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4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baseline="0" dirty="0">
                          <a:effectLst/>
                        </a:rPr>
                        <a:t>Software automation design</a:t>
                      </a:r>
                      <a:br>
                        <a:rPr lang="en-US" sz="1600" b="1" baseline="0" dirty="0">
                          <a:effectLst/>
                        </a:rPr>
                      </a:br>
                      <a:endParaRPr lang="pl-PL" sz="1600" b="1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2019-11-21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extLst>
                  <a:ext uri="{0D108BD9-81ED-4DB2-BD59-A6C34878D82A}">
                    <a16:rowId xmlns:a16="http://schemas.microsoft.com/office/drawing/2014/main" val="1008439980"/>
                  </a:ext>
                </a:extLst>
              </a:tr>
              <a:tr h="4442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5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baseline="0" dirty="0">
                          <a:effectLst/>
                        </a:rPr>
                        <a:t>Software implementation</a:t>
                      </a:r>
                      <a:br>
                        <a:rPr lang="en-US" sz="1600" b="1" baseline="0" dirty="0">
                          <a:effectLst/>
                        </a:rPr>
                      </a:br>
                      <a:endParaRPr lang="pl-PL" sz="1600" b="1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2019-12-19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extLst>
                  <a:ext uri="{0D108BD9-81ED-4DB2-BD59-A6C34878D82A}">
                    <a16:rowId xmlns:a16="http://schemas.microsoft.com/office/drawing/2014/main" val="380932279"/>
                  </a:ext>
                </a:extLst>
              </a:tr>
              <a:tr h="5974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6</a:t>
                      </a:r>
                      <a:endParaRPr lang="pl-PL" sz="1600" baseline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baseline="0" dirty="0">
                          <a:effectLst/>
                        </a:rPr>
                        <a:t>Test campaign</a:t>
                      </a:r>
                      <a:br>
                        <a:rPr lang="en-US" sz="1600" b="1" baseline="0" dirty="0">
                          <a:effectLst/>
                        </a:rPr>
                      </a:br>
                      <a:endParaRPr lang="pl-PL" sz="1600" b="1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effectLst/>
                        </a:rPr>
                        <a:t>2020-01-09</a:t>
                      </a:r>
                      <a:endParaRPr lang="pl-PL" sz="1600" baseline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4499" marR="54499" marT="0" marB="0"/>
                </a:tc>
                <a:extLst>
                  <a:ext uri="{0D108BD9-81ED-4DB2-BD59-A6C34878D82A}">
                    <a16:rowId xmlns:a16="http://schemas.microsoft.com/office/drawing/2014/main" val="2601568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360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" contrast="-1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2571750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Problems solved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3085200"/>
            <a:ext cx="7704900" cy="18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Hardware (band, SDR, antenna, LNA, computing platform, …)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UHF or VHF bandwidth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Location (antenna installation, cabling)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configuration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Automation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Results visualization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" name="Google Shape;72;p15"/>
          <p:cNvCxnSpPr>
            <a:stCxn id="73" idx="0"/>
            <a:endCxn id="74" idx="1"/>
          </p:cNvCxnSpPr>
          <p:nvPr/>
        </p:nvCxnSpPr>
        <p:spPr>
          <a:xfrm rot="10800000" flipH="1">
            <a:off x="814613" y="1526575"/>
            <a:ext cx="1008300" cy="390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" name="Google Shape;75;p15"/>
          <p:cNvGrpSpPr/>
          <p:nvPr/>
        </p:nvGrpSpPr>
        <p:grpSpPr>
          <a:xfrm>
            <a:off x="533063" y="1043575"/>
            <a:ext cx="563100" cy="966200"/>
            <a:chOff x="992900" y="2084850"/>
            <a:chExt cx="563100" cy="966200"/>
          </a:xfrm>
        </p:grpSpPr>
        <p:sp>
          <p:nvSpPr>
            <p:cNvPr id="76" name="Google Shape;76;p15"/>
            <p:cNvSpPr/>
            <p:nvPr/>
          </p:nvSpPr>
          <p:spPr>
            <a:xfrm>
              <a:off x="1221200" y="2313050"/>
              <a:ext cx="106500" cy="738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10800000">
              <a:off x="992900" y="2084850"/>
              <a:ext cx="563100" cy="4869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5"/>
          <p:cNvSpPr/>
          <p:nvPr/>
        </p:nvSpPr>
        <p:spPr>
          <a:xfrm>
            <a:off x="1822782" y="1102475"/>
            <a:ext cx="848400" cy="84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SDR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3906000" y="1102475"/>
            <a:ext cx="848400" cy="84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DSP</a:t>
            </a:r>
            <a:br>
              <a:rPr lang="pl">
                <a:solidFill>
                  <a:srgbClr val="4A86E8"/>
                </a:solidFill>
              </a:rPr>
            </a:br>
            <a:r>
              <a:rPr lang="pl">
                <a:solidFill>
                  <a:srgbClr val="4A86E8"/>
                </a:solidFill>
              </a:rPr>
              <a:t>CPU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5819170" y="1102425"/>
            <a:ext cx="1202148" cy="92469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7872400" y="1102475"/>
            <a:ext cx="848400" cy="92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content</a:t>
            </a:r>
            <a:endParaRPr>
              <a:solidFill>
                <a:srgbClr val="4A86E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server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80" name="Google Shape;80;p15"/>
          <p:cNvCxnSpPr>
            <a:stCxn id="74" idx="3"/>
            <a:endCxn id="77" idx="1"/>
          </p:cNvCxnSpPr>
          <p:nvPr/>
        </p:nvCxnSpPr>
        <p:spPr>
          <a:xfrm>
            <a:off x="2671182" y="1526675"/>
            <a:ext cx="1234800" cy="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5"/>
          <p:cNvCxnSpPr>
            <a:stCxn id="77" idx="3"/>
            <a:endCxn id="78" idx="2"/>
          </p:cNvCxnSpPr>
          <p:nvPr/>
        </p:nvCxnSpPr>
        <p:spPr>
          <a:xfrm>
            <a:off x="4754400" y="1526675"/>
            <a:ext cx="1068600" cy="3810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2" name="Google Shape;82;p15"/>
          <p:cNvCxnSpPr>
            <a:stCxn id="78" idx="0"/>
            <a:endCxn id="79" idx="1"/>
          </p:cNvCxnSpPr>
          <p:nvPr/>
        </p:nvCxnSpPr>
        <p:spPr>
          <a:xfrm>
            <a:off x="7020316" y="1564773"/>
            <a:ext cx="852000" cy="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5"/>
          <p:cNvSpPr txBox="1"/>
          <p:nvPr/>
        </p:nvSpPr>
        <p:spPr>
          <a:xfrm rot="5400000">
            <a:off x="132175" y="1461513"/>
            <a:ext cx="8484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antenna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5997463" y="1344113"/>
            <a:ext cx="8484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Internet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Antenna v1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6950" y="335925"/>
            <a:ext cx="3125351" cy="23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55200"/>
            <a:ext cx="6264575" cy="35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Antenna v2 - TA-1 Turnstile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l="21004"/>
          <a:stretch/>
        </p:blipFill>
        <p:spPr>
          <a:xfrm>
            <a:off x="172650" y="1267700"/>
            <a:ext cx="5010401" cy="35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1975" y="181764"/>
            <a:ext cx="3490326" cy="4653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SDR + RPi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25" y="867150"/>
            <a:ext cx="3532025" cy="102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126" y="2098125"/>
            <a:ext cx="3532022" cy="27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2048" y="1360263"/>
            <a:ext cx="4995477" cy="280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to receive a sat transmission in 5 easy steps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317</Words>
  <Application>Microsoft Macintosh PowerPoint</Application>
  <PresentationFormat>On-screen Show (16:9)</PresentationFormat>
  <Paragraphs>96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Verdana</vt:lpstr>
      <vt:lpstr>Simple Light</vt:lpstr>
      <vt:lpstr>PowerPoint Presentation</vt:lpstr>
      <vt:lpstr>Agenda</vt:lpstr>
      <vt:lpstr>Long term objective: Help building Polish space ecosystem  by providing data downlink service</vt:lpstr>
      <vt:lpstr>Project Schedule</vt:lpstr>
      <vt:lpstr>Problems solved</vt:lpstr>
      <vt:lpstr>Antenna v1</vt:lpstr>
      <vt:lpstr>Antenna v2 - TA-1 Turnstile</vt:lpstr>
      <vt:lpstr>SDR + RPi</vt:lpstr>
      <vt:lpstr>How to receive a sat transmission in 5 easy steps</vt:lpstr>
      <vt:lpstr>Step 1: Predict satellite fly-over</vt:lpstr>
      <vt:lpstr>Step 2: Tune SDR to transmission frequency</vt:lpstr>
      <vt:lpstr>Step 3: Decode transmission</vt:lpstr>
      <vt:lpstr>Step 4: Upload to content server</vt:lpstr>
      <vt:lpstr>Step 5: Profit!</vt:lpstr>
      <vt:lpstr>Automation</vt:lpstr>
      <vt:lpstr>Troubleshooting</vt:lpstr>
      <vt:lpstr>Next steps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thomson</dc:creator>
  <cp:lastModifiedBy>Tomek Mrugalski</cp:lastModifiedBy>
  <cp:revision>16</cp:revision>
  <dcterms:modified xsi:type="dcterms:W3CDTF">2020-01-13T20:58:55Z</dcterms:modified>
</cp:coreProperties>
</file>